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1"/>
  </p:notesMasterIdLst>
  <p:sldIdLst>
    <p:sldId id="256" r:id="rId2"/>
    <p:sldId id="257" r:id="rId3"/>
    <p:sldId id="259" r:id="rId4"/>
    <p:sldId id="260" r:id="rId5"/>
    <p:sldId id="261" r:id="rId6"/>
    <p:sldId id="262" r:id="rId7"/>
    <p:sldId id="263" r:id="rId8"/>
    <p:sldId id="264" r:id="rId9"/>
    <p:sldId id="258" r:id="rId10"/>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212" autoAdjust="0"/>
  </p:normalViewPr>
  <p:slideViewPr>
    <p:cSldViewPr snapToGrid="0">
      <p:cViewPr varScale="1">
        <p:scale>
          <a:sx n="76" d="100"/>
          <a:sy n="76" d="100"/>
        </p:scale>
        <p:origin x="917"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Контейнер за горния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bg-BG"/>
          </a:p>
        </p:txBody>
      </p:sp>
      <p:sp>
        <p:nvSpPr>
          <p:cNvPr id="3" name="Контейнер за 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11A9E3-A30B-4C2C-85B6-86276ADA588B}" type="datetimeFigureOut">
              <a:rPr lang="bg-BG" smtClean="0"/>
              <a:t>21.05.2023</a:t>
            </a:fld>
            <a:endParaRPr lang="bg-BG"/>
          </a:p>
        </p:txBody>
      </p:sp>
      <p:sp>
        <p:nvSpPr>
          <p:cNvPr id="4" name="Контейнер за изображение на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bg-BG"/>
          </a:p>
        </p:txBody>
      </p:sp>
      <p:sp>
        <p:nvSpPr>
          <p:cNvPr id="5" name="Контейнер за бележ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bg-BG"/>
          </a:p>
        </p:txBody>
      </p:sp>
      <p:sp>
        <p:nvSpPr>
          <p:cNvPr id="6" name="Контейнер за долния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bg-BG"/>
          </a:p>
        </p:txBody>
      </p:sp>
      <p:sp>
        <p:nvSpPr>
          <p:cNvPr id="7" name="Контейнер за номер на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462869-F73B-45F9-BE51-92E96C0F2E74}" type="slidenum">
              <a:rPr lang="bg-BG" smtClean="0"/>
              <a:t>‹#›</a:t>
            </a:fld>
            <a:endParaRPr lang="bg-BG"/>
          </a:p>
        </p:txBody>
      </p:sp>
    </p:spTree>
    <p:extLst>
      <p:ext uri="{BB962C8B-B14F-4D97-AF65-F5344CB8AC3E}">
        <p14:creationId xmlns:p14="http://schemas.microsoft.com/office/powerpoint/2010/main" val="818588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Аз съм </a:t>
            </a:r>
            <a:r>
              <a:rPr lang="en-US" sz="1200" kern="1200" dirty="0" smtClean="0">
                <a:solidFill>
                  <a:schemeClr val="tx1"/>
                </a:solidFill>
                <a:effectLst/>
                <a:latin typeface="+mn-lt"/>
                <a:ea typeface="+mn-ea"/>
                <a:cs typeface="+mn-cs"/>
              </a:rPr>
              <a:t>….</a:t>
            </a:r>
            <a:endParaRPr lang="bg-BG" sz="1200" kern="1200" dirty="0" smtClean="0">
              <a:solidFill>
                <a:schemeClr val="tx1"/>
              </a:solidFill>
              <a:effectLst/>
              <a:latin typeface="+mn-lt"/>
              <a:ea typeface="+mn-ea"/>
              <a:cs typeface="+mn-cs"/>
            </a:endParaRPr>
          </a:p>
          <a:p>
            <a:r>
              <a:rPr lang="bg-BG" sz="1200" kern="1200" dirty="0" smtClean="0">
                <a:solidFill>
                  <a:schemeClr val="tx1"/>
                </a:solidFill>
                <a:effectLst/>
                <a:latin typeface="+mn-lt"/>
                <a:ea typeface="+mn-ea"/>
                <a:cs typeface="+mn-cs"/>
              </a:rPr>
              <a:t>Темата на моят дипломен проект е </a:t>
            </a:r>
            <a:r>
              <a:rPr lang="en-US" sz="1200" kern="1200" dirty="0" smtClean="0">
                <a:solidFill>
                  <a:schemeClr val="tx1"/>
                </a:solidFill>
                <a:effectLst/>
                <a:latin typeface="+mn-lt"/>
                <a:ea typeface="+mn-ea"/>
                <a:cs typeface="+mn-cs"/>
              </a:rPr>
              <a:t>…</a:t>
            </a:r>
            <a:endParaRPr lang="bg-BG" sz="1200" kern="1200" dirty="0" smtClean="0">
              <a:solidFill>
                <a:schemeClr val="tx1"/>
              </a:solidFill>
              <a:effectLst/>
              <a:latin typeface="+mn-lt"/>
              <a:ea typeface="+mn-ea"/>
              <a:cs typeface="+mn-cs"/>
            </a:endParaRP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1</a:t>
            </a:fld>
            <a:endParaRPr lang="bg-BG"/>
          </a:p>
        </p:txBody>
      </p:sp>
    </p:spTree>
    <p:extLst>
      <p:ext uri="{BB962C8B-B14F-4D97-AF65-F5344CB8AC3E}">
        <p14:creationId xmlns:p14="http://schemas.microsoft.com/office/powerpoint/2010/main" val="20895987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Аз съм любител на спорта , много често ми се налага да влизам в интернет за да проверявам датите и резултатите на определени мачове. След като получих своето задание за дипломен проект се зарадвах защото мага да направя нещото което ми се налага да използвам постоянно. Приложение за извличане на информация от сайтове, на което аз мога да му задам данни от някои сайт, като например </a:t>
            </a:r>
            <a:r>
              <a:rPr lang="en-US" sz="1200" kern="1200" dirty="0" smtClean="0">
                <a:solidFill>
                  <a:schemeClr val="tx1"/>
                </a:solidFill>
                <a:effectLst/>
                <a:latin typeface="+mn-lt"/>
                <a:ea typeface="+mn-ea"/>
                <a:cs typeface="+mn-cs"/>
              </a:rPr>
              <a:t>Gong.bg</a:t>
            </a:r>
            <a:r>
              <a:rPr lang="bg-BG" sz="1200" kern="1200" dirty="0" smtClean="0">
                <a:solidFill>
                  <a:schemeClr val="tx1"/>
                </a:solidFill>
                <a:effectLst/>
                <a:latin typeface="+mn-lt"/>
                <a:ea typeface="+mn-ea"/>
                <a:cs typeface="+mn-cs"/>
              </a:rPr>
              <a:t>. Т</a:t>
            </a:r>
            <a:r>
              <a:rPr lang="en-US" sz="1200" kern="1200" dirty="0" smtClean="0">
                <a:solidFill>
                  <a:schemeClr val="tx1"/>
                </a:solidFill>
                <a:effectLst/>
                <a:latin typeface="+mn-lt"/>
                <a:ea typeface="+mn-ea"/>
                <a:cs typeface="+mn-cs"/>
              </a:rPr>
              <a:t>o</a:t>
            </a:r>
            <a:r>
              <a:rPr lang="bg-BG" sz="1200" kern="1200" dirty="0" smtClean="0">
                <a:solidFill>
                  <a:schemeClr val="tx1"/>
                </a:solidFill>
                <a:effectLst/>
                <a:latin typeface="+mn-lt"/>
                <a:ea typeface="+mn-ea"/>
                <a:cs typeface="+mn-cs"/>
              </a:rPr>
              <a:t>ва в моя случаи ще се получи чрез web </a:t>
            </a:r>
            <a:r>
              <a:rPr lang="bg-BG" sz="1200" kern="1200" dirty="0" err="1" smtClean="0">
                <a:solidFill>
                  <a:schemeClr val="tx1"/>
                </a:solidFill>
                <a:effectLst/>
                <a:latin typeface="+mn-lt"/>
                <a:ea typeface="+mn-ea"/>
                <a:cs typeface="+mn-cs"/>
              </a:rPr>
              <a:t>scraping</a:t>
            </a:r>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2</a:t>
            </a:fld>
            <a:endParaRPr lang="bg-BG"/>
          </a:p>
        </p:txBody>
      </p:sp>
    </p:spTree>
    <p:extLst>
      <p:ext uri="{BB962C8B-B14F-4D97-AF65-F5344CB8AC3E}">
        <p14:creationId xmlns:p14="http://schemas.microsoft.com/office/powerpoint/2010/main" val="3544064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Терминът парсинг най-общо означава синтактичен анализ. В програмирането под парсер се разбира програма, която преглежда входните данни, анализира ги и построява някаква изходна структура. </a:t>
            </a:r>
          </a:p>
          <a:p>
            <a:r>
              <a:rPr lang="bg-BG" sz="1200" kern="1200" dirty="0" smtClean="0">
                <a:solidFill>
                  <a:schemeClr val="tx1"/>
                </a:solidFill>
                <a:effectLst/>
                <a:latin typeface="+mn-lt"/>
                <a:ea typeface="+mn-ea"/>
                <a:cs typeface="+mn-cs"/>
              </a:rPr>
              <a:t>Парсер който извличаме данни от уебсайтове се нарича </a:t>
            </a:r>
            <a:r>
              <a:rPr lang="bg-BG" sz="1200" kern="1200" dirty="0" err="1" smtClean="0">
                <a:solidFill>
                  <a:schemeClr val="tx1"/>
                </a:solidFill>
                <a:effectLst/>
                <a:latin typeface="+mn-lt"/>
                <a:ea typeface="+mn-ea"/>
                <a:cs typeface="+mn-cs"/>
              </a:rPr>
              <a:t>скрейпер</a:t>
            </a:r>
            <a:r>
              <a:rPr lang="bg-BG" sz="1200" kern="1200" dirty="0" smtClean="0">
                <a:solidFill>
                  <a:schemeClr val="tx1"/>
                </a:solidFill>
                <a:effectLst/>
                <a:latin typeface="+mn-lt"/>
                <a:ea typeface="+mn-ea"/>
                <a:cs typeface="+mn-cs"/>
              </a:rPr>
              <a:t>, а самият процес – </a:t>
            </a:r>
            <a:r>
              <a:rPr lang="bg-BG" sz="1200" kern="1200" dirty="0" err="1" smtClean="0">
                <a:solidFill>
                  <a:schemeClr val="tx1"/>
                </a:solidFill>
                <a:effectLst/>
                <a:latin typeface="+mn-lt"/>
                <a:ea typeface="+mn-ea"/>
                <a:cs typeface="+mn-cs"/>
              </a:rPr>
              <a:t>скрейпинг</a:t>
            </a:r>
            <a:r>
              <a:rPr lang="bg-BG" sz="1200" kern="1200" dirty="0" smtClean="0">
                <a:solidFill>
                  <a:schemeClr val="tx1"/>
                </a:solidFill>
                <a:effectLst/>
                <a:latin typeface="+mn-lt"/>
                <a:ea typeface="+mn-ea"/>
                <a:cs typeface="+mn-cs"/>
              </a:rPr>
              <a:t>.</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3</a:t>
            </a:fld>
            <a:endParaRPr lang="bg-BG"/>
          </a:p>
        </p:txBody>
      </p:sp>
    </p:spTree>
    <p:extLst>
      <p:ext uri="{BB962C8B-B14F-4D97-AF65-F5344CB8AC3E}">
        <p14:creationId xmlns:p14="http://schemas.microsoft.com/office/powerpoint/2010/main" val="3513992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WEB</a:t>
            </a:r>
            <a:r>
              <a:rPr lang="bg-BG" sz="1200" kern="1200" dirty="0" smtClean="0">
                <a:solidFill>
                  <a:schemeClr val="tx1"/>
                </a:solidFill>
                <a:effectLst/>
                <a:latin typeface="+mn-lt"/>
                <a:ea typeface="+mn-ea"/>
                <a:cs typeface="+mn-cs"/>
              </a:rPr>
              <a:t> сървърите се основават на </a:t>
            </a:r>
            <a:r>
              <a:rPr lang="bg-BG" sz="1200" kern="1200" dirty="0" err="1" smtClean="0">
                <a:solidFill>
                  <a:schemeClr val="tx1"/>
                </a:solidFill>
                <a:effectLst/>
                <a:latin typeface="+mn-lt"/>
                <a:ea typeface="+mn-ea"/>
                <a:cs typeface="+mn-cs"/>
              </a:rPr>
              <a:t>Hyper</a:t>
            </a:r>
            <a:r>
              <a:rPr lang="bg-BG" sz="1200" kern="1200" dirty="0" smtClean="0">
                <a:solidFill>
                  <a:schemeClr val="tx1"/>
                </a:solidFill>
                <a:effectLst/>
                <a:latin typeface="+mn-lt"/>
                <a:ea typeface="+mn-ea"/>
                <a:cs typeface="+mn-cs"/>
              </a:rPr>
              <a:t> </a:t>
            </a:r>
            <a:r>
              <a:rPr lang="bg-BG" sz="1200" kern="1200" dirty="0" err="1" smtClean="0">
                <a:solidFill>
                  <a:schemeClr val="tx1"/>
                </a:solidFill>
                <a:effectLst/>
                <a:latin typeface="+mn-lt"/>
                <a:ea typeface="+mn-ea"/>
                <a:cs typeface="+mn-cs"/>
              </a:rPr>
              <a:t>Text</a:t>
            </a:r>
            <a:r>
              <a:rPr lang="bg-BG" sz="1200" kern="1200" dirty="0" smtClean="0">
                <a:solidFill>
                  <a:schemeClr val="tx1"/>
                </a:solidFill>
                <a:effectLst/>
                <a:latin typeface="+mn-lt"/>
                <a:ea typeface="+mn-ea"/>
                <a:cs typeface="+mn-cs"/>
              </a:rPr>
              <a:t> </a:t>
            </a:r>
            <a:r>
              <a:rPr lang="bg-BG" sz="1200" kern="1200" dirty="0" err="1" smtClean="0">
                <a:solidFill>
                  <a:schemeClr val="tx1"/>
                </a:solidFill>
                <a:effectLst/>
                <a:latin typeface="+mn-lt"/>
                <a:ea typeface="+mn-ea"/>
                <a:cs typeface="+mn-cs"/>
              </a:rPr>
              <a:t>Transfer</a:t>
            </a:r>
            <a:r>
              <a:rPr lang="bg-BG" sz="1200" kern="1200" dirty="0" smtClean="0">
                <a:solidFill>
                  <a:schemeClr val="tx1"/>
                </a:solidFill>
                <a:effectLst/>
                <a:latin typeface="+mn-lt"/>
                <a:ea typeface="+mn-ea"/>
                <a:cs typeface="+mn-cs"/>
              </a:rPr>
              <a:t> </a:t>
            </a:r>
            <a:r>
              <a:rPr lang="bg-BG" sz="1200" kern="1200" dirty="0" err="1" smtClean="0">
                <a:solidFill>
                  <a:schemeClr val="tx1"/>
                </a:solidFill>
                <a:effectLst/>
                <a:latin typeface="+mn-lt"/>
                <a:ea typeface="+mn-ea"/>
                <a:cs typeface="+mn-cs"/>
              </a:rPr>
              <a:t>Protocol</a:t>
            </a:r>
            <a:r>
              <a:rPr lang="bg-BG" sz="1200" kern="1200" dirty="0" smtClean="0">
                <a:solidFill>
                  <a:schemeClr val="tx1"/>
                </a:solidFill>
                <a:effectLst/>
                <a:latin typeface="+mn-lt"/>
                <a:ea typeface="+mn-ea"/>
                <a:cs typeface="+mn-cs"/>
              </a:rPr>
              <a:t> и осигуряват достъп до у</a:t>
            </a:r>
            <a:r>
              <a:rPr lang="en-US" sz="1200" kern="1200" dirty="0" err="1" smtClean="0">
                <a:solidFill>
                  <a:schemeClr val="tx1"/>
                </a:solidFill>
                <a:effectLst/>
                <a:latin typeface="+mn-lt"/>
                <a:ea typeface="+mn-ea"/>
                <a:cs typeface="+mn-cs"/>
              </a:rPr>
              <a:t>еб</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сайтове</a:t>
            </a:r>
            <a:r>
              <a:rPr lang="bg-BG" sz="1200" kern="1200" dirty="0" smtClean="0">
                <a:solidFill>
                  <a:schemeClr val="tx1"/>
                </a:solidFill>
                <a:effectLst/>
                <a:latin typeface="+mn-lt"/>
                <a:ea typeface="+mn-ea"/>
                <a:cs typeface="+mn-cs"/>
              </a:rPr>
              <a:t>, уеб приложения и други ресурси. Те работят на принципа заявка/отговор. </a:t>
            </a:r>
            <a:r>
              <a:rPr lang="bg-BG" sz="1200" kern="1200" dirty="0" err="1" smtClean="0">
                <a:solidFill>
                  <a:schemeClr val="tx1"/>
                </a:solidFill>
                <a:effectLst/>
                <a:latin typeface="+mn-lt"/>
                <a:ea typeface="+mn-ea"/>
                <a:cs typeface="+mn-cs"/>
              </a:rPr>
              <a:t>Kлиентът</a:t>
            </a:r>
            <a:r>
              <a:rPr lang="bg-BG" sz="1200" kern="1200" dirty="0" smtClean="0">
                <a:solidFill>
                  <a:schemeClr val="tx1"/>
                </a:solidFill>
                <a:effectLst/>
                <a:latin typeface="+mn-lt"/>
                <a:ea typeface="+mn-ea"/>
                <a:cs typeface="+mn-cs"/>
              </a:rPr>
              <a:t> осъществява връзка със сървъра и изпраща заявка. Сървърът анализира заявката, намира търсената информация и я връща на клиента. Най-често това </a:t>
            </a:r>
            <a:r>
              <a:rPr lang="en-US" sz="1200" kern="1200" dirty="0" smtClean="0">
                <a:solidFill>
                  <a:schemeClr val="tx1"/>
                </a:solidFill>
                <a:effectLst/>
                <a:latin typeface="+mn-lt"/>
                <a:ea typeface="+mn-ea"/>
                <a:cs typeface="+mn-cs"/>
              </a:rPr>
              <a:t>HTML </a:t>
            </a:r>
            <a:r>
              <a:rPr lang="bg-BG" sz="1200" kern="1200" dirty="0" smtClean="0">
                <a:solidFill>
                  <a:schemeClr val="tx1"/>
                </a:solidFill>
                <a:effectLst/>
                <a:latin typeface="+mn-lt"/>
                <a:ea typeface="+mn-ea"/>
                <a:cs typeface="+mn-cs"/>
              </a:rPr>
              <a:t>код на някаква уеб страница.</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4</a:t>
            </a:fld>
            <a:endParaRPr lang="bg-BG"/>
          </a:p>
        </p:txBody>
      </p:sp>
    </p:spTree>
    <p:extLst>
      <p:ext uri="{BB962C8B-B14F-4D97-AF65-F5344CB8AC3E}">
        <p14:creationId xmlns:p14="http://schemas.microsoft.com/office/powerpoint/2010/main" val="2765956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HTML</a:t>
            </a:r>
            <a:r>
              <a:rPr lang="bg-BG" sz="1200" kern="1200" dirty="0" smtClean="0">
                <a:solidFill>
                  <a:schemeClr val="tx1"/>
                </a:solidFill>
                <a:effectLst/>
                <a:latin typeface="+mn-lt"/>
                <a:ea typeface="+mn-ea"/>
                <a:cs typeface="+mn-cs"/>
              </a:rPr>
              <a:t> е основният език за описание и дизайн на уеб страници.  Командите в него се наричат тагове. За оформление на външния вид се използват т.н. стилове. Стиловете най-често са разположени в отделен файл – </a:t>
            </a:r>
            <a:r>
              <a:rPr lang="en-US" sz="1200" kern="1200" dirty="0" smtClean="0">
                <a:solidFill>
                  <a:schemeClr val="tx1"/>
                </a:solidFill>
                <a:effectLst/>
                <a:latin typeface="+mn-lt"/>
                <a:ea typeface="+mn-ea"/>
                <a:cs typeface="+mn-cs"/>
              </a:rPr>
              <a:t>CSS </a:t>
            </a:r>
            <a:r>
              <a:rPr lang="bg-BG" sz="1200" kern="1200" dirty="0" smtClean="0">
                <a:solidFill>
                  <a:schemeClr val="tx1"/>
                </a:solidFill>
                <a:effectLst/>
                <a:latin typeface="+mn-lt"/>
                <a:ea typeface="+mn-ea"/>
                <a:cs typeface="+mn-cs"/>
              </a:rPr>
              <a:t>файл. HTML може да включва и кратки програми, написани на скриптов език като JavaScript. </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5</a:t>
            </a:fld>
            <a:endParaRPr lang="bg-BG"/>
          </a:p>
        </p:txBody>
      </p:sp>
    </p:spTree>
    <p:extLst>
      <p:ext uri="{BB962C8B-B14F-4D97-AF65-F5344CB8AC3E}">
        <p14:creationId xmlns:p14="http://schemas.microsoft.com/office/powerpoint/2010/main" val="3228668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Python е универсален програмен език от високо ниво. Той е лесен за научаване и ползване. Създаден е с идеята да бъде удобен и ефективен за разработка на софтуер. Python има много библиотеки с  отворен код, които разширяват възможностите му в една или друга област. </a:t>
            </a:r>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6</a:t>
            </a:fld>
            <a:endParaRPr lang="bg-BG"/>
          </a:p>
        </p:txBody>
      </p:sp>
    </p:spTree>
    <p:extLst>
      <p:ext uri="{BB962C8B-B14F-4D97-AF65-F5344CB8AC3E}">
        <p14:creationId xmlns:p14="http://schemas.microsoft.com/office/powerpoint/2010/main" val="24849844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bg-BG" sz="1200" kern="1200" dirty="0" smtClean="0">
                <a:solidFill>
                  <a:schemeClr val="tx1"/>
                </a:solidFill>
                <a:effectLst/>
                <a:latin typeface="+mn-lt"/>
                <a:ea typeface="+mn-ea"/>
                <a:cs typeface="+mn-cs"/>
              </a:rPr>
              <a:t>Един от основните инструменти на </a:t>
            </a:r>
            <a:r>
              <a:rPr lang="en-US" sz="1200" kern="1200" dirty="0" smtClean="0">
                <a:solidFill>
                  <a:schemeClr val="tx1"/>
                </a:solidFill>
                <a:effectLst/>
                <a:latin typeface="+mn-lt"/>
                <a:ea typeface="+mn-ea"/>
                <a:cs typeface="+mn-cs"/>
              </a:rPr>
              <a:t>Python </a:t>
            </a:r>
            <a:r>
              <a:rPr lang="bg-BG" sz="1200" kern="1200" dirty="0" smtClean="0">
                <a:solidFill>
                  <a:schemeClr val="tx1"/>
                </a:solidFill>
                <a:effectLst/>
                <a:latin typeface="+mn-lt"/>
                <a:ea typeface="+mn-ea"/>
                <a:cs typeface="+mn-cs"/>
              </a:rPr>
              <a:t>за </a:t>
            </a:r>
            <a:r>
              <a:rPr lang="bg-BG" sz="1200" kern="1200" dirty="0" err="1" smtClean="0">
                <a:solidFill>
                  <a:schemeClr val="tx1"/>
                </a:solidFill>
                <a:effectLst/>
                <a:latin typeface="+mn-lt"/>
                <a:ea typeface="+mn-ea"/>
                <a:cs typeface="+mn-cs"/>
              </a:rPr>
              <a:t>уебскрейпинг</a:t>
            </a:r>
            <a:r>
              <a:rPr lang="bg-BG" sz="1200" kern="1200" dirty="0" smtClean="0">
                <a:solidFill>
                  <a:schemeClr val="tx1"/>
                </a:solidFill>
                <a:effectLst/>
                <a:latin typeface="+mn-lt"/>
                <a:ea typeface="+mn-ea"/>
                <a:cs typeface="+mn-cs"/>
              </a:rPr>
              <a:t> е библиотеката </a:t>
            </a:r>
            <a:r>
              <a:rPr lang="bg-BG" sz="1200" kern="1200" dirty="0" err="1" smtClean="0">
                <a:solidFill>
                  <a:schemeClr val="tx1"/>
                </a:solidFill>
                <a:effectLst/>
                <a:latin typeface="+mn-lt"/>
                <a:ea typeface="+mn-ea"/>
                <a:cs typeface="+mn-cs"/>
              </a:rPr>
              <a:t>Beautiful</a:t>
            </a:r>
            <a:r>
              <a:rPr lang="bg-BG" sz="1200" kern="1200" dirty="0" smtClean="0">
                <a:solidFill>
                  <a:schemeClr val="tx1"/>
                </a:solidFill>
                <a:effectLst/>
                <a:latin typeface="+mn-lt"/>
                <a:ea typeface="+mn-ea"/>
                <a:cs typeface="+mn-cs"/>
              </a:rPr>
              <a:t> </a:t>
            </a:r>
            <a:r>
              <a:rPr lang="bg-BG" sz="1200" kern="1200" dirty="0" err="1" smtClean="0">
                <a:solidFill>
                  <a:schemeClr val="tx1"/>
                </a:solidFill>
                <a:effectLst/>
                <a:latin typeface="+mn-lt"/>
                <a:ea typeface="+mn-ea"/>
                <a:cs typeface="+mn-cs"/>
              </a:rPr>
              <a:t>Soup</a:t>
            </a:r>
            <a:r>
              <a:rPr lang="bg-BG" sz="1200" kern="1200" dirty="0" smtClean="0">
                <a:solidFill>
                  <a:schemeClr val="tx1"/>
                </a:solidFill>
                <a:effectLst/>
                <a:latin typeface="+mn-lt"/>
                <a:ea typeface="+mn-ea"/>
                <a:cs typeface="+mn-cs"/>
              </a:rPr>
              <a:t>. С нейна помощ се опростява значително анализа на  </a:t>
            </a:r>
            <a:r>
              <a:rPr lang="en-US" sz="1200" kern="1200" dirty="0" smtClean="0">
                <a:solidFill>
                  <a:schemeClr val="tx1"/>
                </a:solidFill>
                <a:effectLst/>
                <a:latin typeface="+mn-lt"/>
                <a:ea typeface="+mn-ea"/>
                <a:cs typeface="+mn-cs"/>
              </a:rPr>
              <a:t>HTML </a:t>
            </a:r>
            <a:r>
              <a:rPr lang="bg-BG" sz="1200" kern="1200" dirty="0" smtClean="0">
                <a:solidFill>
                  <a:schemeClr val="tx1"/>
                </a:solidFill>
                <a:effectLst/>
                <a:latin typeface="+mn-lt"/>
                <a:ea typeface="+mn-ea"/>
                <a:cs typeface="+mn-cs"/>
              </a:rPr>
              <a:t>кода, търсенето и извличането на необходимата информация.</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7</a:t>
            </a:fld>
            <a:endParaRPr lang="bg-BG"/>
          </a:p>
        </p:txBody>
      </p:sp>
    </p:spTree>
    <p:extLst>
      <p:ext uri="{BB962C8B-B14F-4D97-AF65-F5344CB8AC3E}">
        <p14:creationId xmlns:p14="http://schemas.microsoft.com/office/powerpoint/2010/main" val="2735480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Не всички сайтове позволяват </a:t>
            </a:r>
            <a:r>
              <a:rPr lang="bg-BG" sz="1200" kern="1200" dirty="0" err="1" smtClean="0">
                <a:solidFill>
                  <a:schemeClr val="tx1"/>
                </a:solidFill>
                <a:effectLst/>
                <a:latin typeface="+mn-lt"/>
                <a:ea typeface="+mn-ea"/>
                <a:cs typeface="+mn-cs"/>
              </a:rPr>
              <a:t>ботове</a:t>
            </a:r>
            <a:r>
              <a:rPr lang="bg-BG" sz="1200" kern="1200" dirty="0" smtClean="0">
                <a:solidFill>
                  <a:schemeClr val="tx1"/>
                </a:solidFill>
                <a:effectLst/>
                <a:latin typeface="+mn-lt"/>
                <a:ea typeface="+mn-ea"/>
                <a:cs typeface="+mn-cs"/>
              </a:rPr>
              <a:t>. Не всеки </a:t>
            </a:r>
            <a:r>
              <a:rPr lang="bg-BG" sz="1200" kern="1200" dirty="0" err="1" smtClean="0">
                <a:solidFill>
                  <a:schemeClr val="tx1"/>
                </a:solidFill>
                <a:effectLst/>
                <a:latin typeface="+mn-lt"/>
                <a:ea typeface="+mn-ea"/>
                <a:cs typeface="+mn-cs"/>
              </a:rPr>
              <a:t>скрейпинг</a:t>
            </a:r>
            <a:r>
              <a:rPr lang="bg-BG" sz="1200" kern="1200" dirty="0" smtClean="0">
                <a:solidFill>
                  <a:schemeClr val="tx1"/>
                </a:solidFill>
                <a:effectLst/>
                <a:latin typeface="+mn-lt"/>
                <a:ea typeface="+mn-ea"/>
                <a:cs typeface="+mn-cs"/>
              </a:rPr>
              <a:t> е легален. Но много често това е необходим или просто полезен процес. </a:t>
            </a:r>
          </a:p>
          <a:p>
            <a:r>
              <a:rPr lang="bg-BG" sz="1200" kern="1200" dirty="0" smtClean="0">
                <a:solidFill>
                  <a:schemeClr val="tx1"/>
                </a:solidFill>
                <a:effectLst/>
                <a:latin typeface="+mn-lt"/>
                <a:ea typeface="+mn-ea"/>
                <a:cs typeface="+mn-cs"/>
              </a:rPr>
              <a:t>Трудно е да се разработи сериозно приложение, но пример се прави лесно.</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8</a:t>
            </a:fld>
            <a:endParaRPr lang="bg-BG"/>
          </a:p>
        </p:txBody>
      </p:sp>
    </p:spTree>
    <p:extLst>
      <p:ext uri="{BB962C8B-B14F-4D97-AF65-F5344CB8AC3E}">
        <p14:creationId xmlns:p14="http://schemas.microsoft.com/office/powerpoint/2010/main" val="2375656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Контейнер за изображение на слайда 1"/>
          <p:cNvSpPr>
            <a:spLocks noGrp="1" noRot="1" noChangeAspect="1"/>
          </p:cNvSpPr>
          <p:nvPr>
            <p:ph type="sldImg"/>
          </p:nvPr>
        </p:nvSpPr>
        <p:spPr/>
      </p:sp>
      <p:sp>
        <p:nvSpPr>
          <p:cNvPr id="3" name="Контейнер за бележки 2"/>
          <p:cNvSpPr>
            <a:spLocks noGrp="1"/>
          </p:cNvSpPr>
          <p:nvPr>
            <p:ph type="body" idx="1"/>
          </p:nvPr>
        </p:nvSpPr>
        <p:spPr/>
        <p:txBody>
          <a:bodyPr/>
          <a:lstStyle/>
          <a:p>
            <a:r>
              <a:rPr lang="bg-BG" sz="1200" kern="1200" dirty="0" smtClean="0">
                <a:solidFill>
                  <a:schemeClr val="tx1"/>
                </a:solidFill>
                <a:effectLst/>
                <a:latin typeface="+mn-lt"/>
                <a:ea typeface="+mn-ea"/>
                <a:cs typeface="+mn-cs"/>
              </a:rPr>
              <a:t>Благодаря за вниманието!</a:t>
            </a:r>
          </a:p>
          <a:p>
            <a:r>
              <a:rPr lang="bg-BG" sz="1200" kern="1200" dirty="0" smtClean="0">
                <a:solidFill>
                  <a:schemeClr val="tx1"/>
                </a:solidFill>
                <a:effectLst/>
                <a:latin typeface="+mn-lt"/>
                <a:ea typeface="+mn-ea"/>
                <a:cs typeface="+mn-cs"/>
              </a:rPr>
              <a:t>Ако имате въпроси съм готов да отговоря.</a:t>
            </a:r>
          </a:p>
          <a:p>
            <a:endParaRPr lang="bg-BG" dirty="0"/>
          </a:p>
        </p:txBody>
      </p:sp>
      <p:sp>
        <p:nvSpPr>
          <p:cNvPr id="4" name="Контейнер за номер на слайда 3"/>
          <p:cNvSpPr>
            <a:spLocks noGrp="1"/>
          </p:cNvSpPr>
          <p:nvPr>
            <p:ph type="sldNum" sz="quarter" idx="10"/>
          </p:nvPr>
        </p:nvSpPr>
        <p:spPr/>
        <p:txBody>
          <a:bodyPr/>
          <a:lstStyle/>
          <a:p>
            <a:fld id="{89462869-F73B-45F9-BE51-92E96C0F2E74}" type="slidenum">
              <a:rPr lang="bg-BG" smtClean="0"/>
              <a:t>9</a:t>
            </a:fld>
            <a:endParaRPr lang="bg-BG"/>
          </a:p>
        </p:txBody>
      </p:sp>
    </p:spTree>
    <p:extLst>
      <p:ext uri="{BB962C8B-B14F-4D97-AF65-F5344CB8AC3E}">
        <p14:creationId xmlns:p14="http://schemas.microsoft.com/office/powerpoint/2010/main" val="136688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Заглавен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bg-BG" smtClean="0"/>
              <a:t>Редакт. стил загл. образец</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bg-BG" smtClean="0"/>
              <a:t>Щракнете за редакция стил подзагл. обр.</a:t>
            </a:r>
            <a:endParaRPr lang="en-US" dirty="0"/>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04389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 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bg-BG" smtClean="0"/>
              <a:t>Щракнете върху иконата, за да добавите картина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bg-BG" smtClean="0"/>
              <a:t>Щракнете, за да редактирате стиловете на текста в образеца</a:t>
            </a:r>
          </a:p>
        </p:txBody>
      </p:sp>
      <p:sp>
        <p:nvSpPr>
          <p:cNvPr id="3" name="Date Placeholder 2"/>
          <p:cNvSpPr>
            <a:spLocks noGrp="1"/>
          </p:cNvSpPr>
          <p:nvPr>
            <p:ph type="dt" sz="half" idx="10"/>
          </p:nvPr>
        </p:nvSpPr>
        <p:spPr/>
        <p:txBody>
          <a:bodyPr/>
          <a:lstStyle/>
          <a:p>
            <a:fld id="{C853D873-F00A-4C17-B396-6571117F997C}" type="datetimeFigureOut">
              <a:rPr lang="bg-BG" smtClean="0"/>
              <a:t>21.05.2023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1261623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лавие и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19152104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bg-BG" smtClean="0"/>
              <a:t>Редакт. стил загл. образец</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7861070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ичка с име">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25670803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Картичка с име на цитат">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bg-BG" smtClean="0"/>
              <a:t>Редакт. стил загл. образец</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274288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или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bg-BG" smtClean="0"/>
              <a:t>Редакт. стил загл. образец</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bg-BG" smtClean="0"/>
              <a:t>Щракнете, за да редактирате стиловете на текста в образеца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37718869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лавие и вертикален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p:txBody>
          <a:bodyPr vert="eaVert" ancho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22436942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но заглавие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bg-BG" smtClean="0"/>
              <a:t>Редакт. стил загл. образец</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3837011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лавие и съдържа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idx="1"/>
          </p:nvPr>
        </p:nvSpPr>
        <p:spPr/>
        <p:txBody>
          <a:bodyPr anchor="ct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42776482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лавка на секция">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bg-BG" smtClean="0"/>
              <a:t>Щракнете, за да редактирате стиловете на текста в образеца</a:t>
            </a:r>
          </a:p>
        </p:txBody>
      </p:sp>
      <p:sp>
        <p:nvSpPr>
          <p:cNvPr id="4" name="Date Placeholder 3"/>
          <p:cNvSpPr>
            <a:spLocks noGrp="1"/>
          </p:cNvSpPr>
          <p:nvPr>
            <p:ph type="dt" sz="half" idx="10"/>
          </p:nvPr>
        </p:nvSpPr>
        <p:spPr/>
        <p:txBody>
          <a:bodyPr/>
          <a:lstStyle/>
          <a:p>
            <a:fld id="{C853D873-F00A-4C17-B396-6571117F997C}" type="datetimeFigureOut">
              <a:rPr lang="bg-BG" smtClean="0"/>
              <a:t>21.05.2023</a:t>
            </a:fld>
            <a:endParaRPr lang="bg-BG"/>
          </a:p>
        </p:txBody>
      </p:sp>
      <p:sp>
        <p:nvSpPr>
          <p:cNvPr id="5" name="Footer Placeholder 4"/>
          <p:cNvSpPr>
            <a:spLocks noGrp="1"/>
          </p:cNvSpPr>
          <p:nvPr>
            <p:ph type="ftr" sz="quarter" idx="11"/>
          </p:nvPr>
        </p:nvSpPr>
        <p:spPr/>
        <p:txBody>
          <a:bodyPr/>
          <a:lstStyle/>
          <a:p>
            <a:endParaRPr lang="bg-BG"/>
          </a:p>
        </p:txBody>
      </p:sp>
      <p:sp>
        <p:nvSpPr>
          <p:cNvPr id="6" name="Slide Number Placeholder 5"/>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4294886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е съдържания">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Date Placeholder 4"/>
          <p:cNvSpPr>
            <a:spLocks noGrp="1"/>
          </p:cNvSpPr>
          <p:nvPr>
            <p:ph type="dt" sz="half" idx="10"/>
          </p:nvPr>
        </p:nvSpPr>
        <p:spPr/>
        <p:txBody>
          <a:bodyPr/>
          <a:lstStyle/>
          <a:p>
            <a:fld id="{C853D873-F00A-4C17-B396-6571117F997C}"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1450215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bg-BG" smtClean="0"/>
              <a:t>Редакт. стил загл. образец</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bg-BG" smtClean="0"/>
              <a:t>Щракнете, за да редактирате стиловете на текста в образеца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7" name="Date Placeholder 6"/>
          <p:cNvSpPr>
            <a:spLocks noGrp="1"/>
          </p:cNvSpPr>
          <p:nvPr>
            <p:ph type="dt" sz="half" idx="10"/>
          </p:nvPr>
        </p:nvSpPr>
        <p:spPr/>
        <p:txBody>
          <a:bodyPr/>
          <a:lstStyle/>
          <a:p>
            <a:fld id="{C853D873-F00A-4C17-B396-6571117F997C}" type="datetimeFigureOut">
              <a:rPr lang="bg-BG" smtClean="0"/>
              <a:t>21.05.2023</a:t>
            </a:fld>
            <a:endParaRPr lang="bg-BG"/>
          </a:p>
        </p:txBody>
      </p:sp>
      <p:sp>
        <p:nvSpPr>
          <p:cNvPr id="8" name="Footer Placeholder 7"/>
          <p:cNvSpPr>
            <a:spLocks noGrp="1"/>
          </p:cNvSpPr>
          <p:nvPr>
            <p:ph type="ftr" sz="quarter" idx="11"/>
          </p:nvPr>
        </p:nvSpPr>
        <p:spPr/>
        <p:txBody>
          <a:bodyPr/>
          <a:lstStyle/>
          <a:p>
            <a:endParaRPr lang="bg-BG"/>
          </a:p>
        </p:txBody>
      </p:sp>
      <p:sp>
        <p:nvSpPr>
          <p:cNvPr id="9" name="Slide Number Placeholder 8"/>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35865538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Само заглав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bg-BG" smtClean="0"/>
              <a:t>Редакт. стил загл. образец</a:t>
            </a:r>
            <a:endParaRPr lang="en-US" dirty="0"/>
          </a:p>
        </p:txBody>
      </p:sp>
      <p:sp>
        <p:nvSpPr>
          <p:cNvPr id="3" name="Date Placeholder 2"/>
          <p:cNvSpPr>
            <a:spLocks noGrp="1"/>
          </p:cNvSpPr>
          <p:nvPr>
            <p:ph type="dt" sz="half" idx="10"/>
          </p:nvPr>
        </p:nvSpPr>
        <p:spPr/>
        <p:txBody>
          <a:bodyPr/>
          <a:lstStyle/>
          <a:p>
            <a:fld id="{C853D873-F00A-4C17-B396-6571117F997C}" type="datetimeFigureOut">
              <a:rPr lang="bg-BG" smtClean="0"/>
              <a:t>21.05.2023</a:t>
            </a:fld>
            <a:endParaRPr lang="bg-BG"/>
          </a:p>
        </p:txBody>
      </p:sp>
      <p:sp>
        <p:nvSpPr>
          <p:cNvPr id="4" name="Footer Placeholder 3"/>
          <p:cNvSpPr>
            <a:spLocks noGrp="1"/>
          </p:cNvSpPr>
          <p:nvPr>
            <p:ph type="ftr" sz="quarter" idx="11"/>
          </p:nvPr>
        </p:nvSpPr>
        <p:spPr/>
        <p:txBody>
          <a:bodyPr/>
          <a:lstStyle/>
          <a:p>
            <a:endParaRPr lang="bg-BG"/>
          </a:p>
        </p:txBody>
      </p:sp>
      <p:sp>
        <p:nvSpPr>
          <p:cNvPr id="5" name="Slide Number Placeholder 4"/>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960079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разе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53D873-F00A-4C17-B396-6571117F997C}" type="datetimeFigureOut">
              <a:rPr lang="bg-BG" smtClean="0"/>
              <a:t>21.05.2023</a:t>
            </a:fld>
            <a:endParaRPr lang="bg-BG"/>
          </a:p>
        </p:txBody>
      </p:sp>
      <p:sp>
        <p:nvSpPr>
          <p:cNvPr id="3" name="Footer Placeholder 2"/>
          <p:cNvSpPr>
            <a:spLocks noGrp="1"/>
          </p:cNvSpPr>
          <p:nvPr>
            <p:ph type="ftr" sz="quarter" idx="11"/>
          </p:nvPr>
        </p:nvSpPr>
        <p:spPr/>
        <p:txBody>
          <a:bodyPr/>
          <a:lstStyle/>
          <a:p>
            <a:endParaRPr lang="bg-BG"/>
          </a:p>
        </p:txBody>
      </p:sp>
      <p:sp>
        <p:nvSpPr>
          <p:cNvPr id="4" name="Slide Number Placeholder 3"/>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3262586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Съдържание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bg-BG" smtClean="0"/>
              <a:t>Редакт. стил загл. образец</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C853D873-F00A-4C17-B396-6571117F997C}"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4819833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Картина с надпис">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bg-BG" smtClean="0"/>
              <a:t>Редакт. стил загл. образец</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bg-BG" smtClean="0"/>
              <a:t>Щракнете върху иконата, за да добавите картина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bg-BG" smtClean="0"/>
              <a:t>Щракнете, за да редактирате стиловете на текста в образеца</a:t>
            </a:r>
          </a:p>
        </p:txBody>
      </p:sp>
      <p:sp>
        <p:nvSpPr>
          <p:cNvPr id="5" name="Date Placeholder 4"/>
          <p:cNvSpPr>
            <a:spLocks noGrp="1"/>
          </p:cNvSpPr>
          <p:nvPr>
            <p:ph type="dt" sz="half" idx="10"/>
          </p:nvPr>
        </p:nvSpPr>
        <p:spPr/>
        <p:txBody>
          <a:bodyPr/>
          <a:lstStyle/>
          <a:p>
            <a:fld id="{C853D873-F00A-4C17-B396-6571117F997C}" type="datetimeFigureOut">
              <a:rPr lang="bg-BG" smtClean="0"/>
              <a:t>21.05.2023</a:t>
            </a:fld>
            <a:endParaRPr lang="bg-BG"/>
          </a:p>
        </p:txBody>
      </p:sp>
      <p:sp>
        <p:nvSpPr>
          <p:cNvPr id="6" name="Footer Placeholder 5"/>
          <p:cNvSpPr>
            <a:spLocks noGrp="1"/>
          </p:cNvSpPr>
          <p:nvPr>
            <p:ph type="ftr" sz="quarter" idx="11"/>
          </p:nvPr>
        </p:nvSpPr>
        <p:spPr/>
        <p:txBody>
          <a:bodyPr/>
          <a:lstStyle/>
          <a:p>
            <a:endParaRPr lang="bg-BG"/>
          </a:p>
        </p:txBody>
      </p:sp>
      <p:sp>
        <p:nvSpPr>
          <p:cNvPr id="7" name="Slide Number Placeholder 6"/>
          <p:cNvSpPr>
            <a:spLocks noGrp="1"/>
          </p:cNvSpPr>
          <p:nvPr>
            <p:ph type="sldNum" sz="quarter" idx="12"/>
          </p:nvPr>
        </p:nvSpPr>
        <p:spPr/>
        <p:txBody>
          <a:bodyPr/>
          <a:lstStyle/>
          <a:p>
            <a:fld id="{E500ED93-7027-4DDA-8BB9-FA16FCEC62C5}" type="slidenum">
              <a:rPr lang="bg-BG" smtClean="0"/>
              <a:t>‹#›</a:t>
            </a:fld>
            <a:endParaRPr lang="bg-BG"/>
          </a:p>
        </p:txBody>
      </p:sp>
    </p:spTree>
    <p:extLst>
      <p:ext uri="{BB962C8B-B14F-4D97-AF65-F5344CB8AC3E}">
        <p14:creationId xmlns:p14="http://schemas.microsoft.com/office/powerpoint/2010/main" val="38518082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bg-BG" smtClean="0"/>
              <a:t>Редакт. стил загл. образец</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bg-BG" smtClean="0"/>
              <a:t>Щракнете, за да редактирате стиловете на текста в образеца</a:t>
            </a:r>
          </a:p>
          <a:p>
            <a:pPr lvl="1"/>
            <a:r>
              <a:rPr lang="bg-BG" smtClean="0"/>
              <a:t>Второ ниво</a:t>
            </a:r>
          </a:p>
          <a:p>
            <a:pPr lvl="2"/>
            <a:r>
              <a:rPr lang="bg-BG" smtClean="0"/>
              <a:t>Трето ниво</a:t>
            </a:r>
          </a:p>
          <a:p>
            <a:pPr lvl="3"/>
            <a:r>
              <a:rPr lang="bg-BG" smtClean="0"/>
              <a:t>Четвърто ниво</a:t>
            </a:r>
          </a:p>
          <a:p>
            <a:pPr lvl="4"/>
            <a:r>
              <a:rPr lang="bg-BG" smtClean="0"/>
              <a:t>Пето ниво</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C853D873-F00A-4C17-B396-6571117F997C}" type="datetimeFigureOut">
              <a:rPr lang="bg-BG" smtClean="0"/>
              <a:t>21.05.2023</a:t>
            </a:fld>
            <a:endParaRPr lang="bg-BG"/>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bg-BG"/>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E500ED93-7027-4DDA-8BB9-FA16FCEC62C5}" type="slidenum">
              <a:rPr lang="bg-BG" smtClean="0"/>
              <a:t>‹#›</a:t>
            </a:fld>
            <a:endParaRPr lang="bg-BG"/>
          </a:p>
        </p:txBody>
      </p:sp>
    </p:spTree>
    <p:extLst>
      <p:ext uri="{BB962C8B-B14F-4D97-AF65-F5344CB8AC3E}">
        <p14:creationId xmlns:p14="http://schemas.microsoft.com/office/powerpoint/2010/main" val="77012374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b Scraping Public Data - ITChronic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07972"/>
            <a:ext cx="12192000" cy="8130540"/>
          </a:xfrm>
          <a:prstGeom prst="rect">
            <a:avLst/>
          </a:prstGeom>
          <a:noFill/>
          <a:extLst>
            <a:ext uri="{909E8E84-426E-40DD-AFC4-6F175D3DCCD1}">
              <a14:hiddenFill xmlns:a14="http://schemas.microsoft.com/office/drawing/2010/main">
                <a:solidFill>
                  <a:srgbClr val="FFFFFF"/>
                </a:solidFill>
              </a14:hiddenFill>
            </a:ext>
          </a:extLst>
        </p:spPr>
      </p:pic>
      <p:sp>
        <p:nvSpPr>
          <p:cNvPr id="6" name="Текстово поле 5"/>
          <p:cNvSpPr txBox="1"/>
          <p:nvPr/>
        </p:nvSpPr>
        <p:spPr>
          <a:xfrm>
            <a:off x="1825093" y="1625508"/>
            <a:ext cx="9074555" cy="1446550"/>
          </a:xfrm>
          <a:prstGeom prst="rect">
            <a:avLst/>
          </a:prstGeom>
          <a:gradFill flip="none" rotWithShape="1">
            <a:gsLst>
              <a:gs pos="0">
                <a:schemeClr val="accent1">
                  <a:lumMod val="75000"/>
                  <a:alpha val="0"/>
                </a:schemeClr>
              </a:gs>
              <a:gs pos="48000">
                <a:schemeClr val="accent1">
                  <a:lumMod val="75000"/>
                  <a:alpha val="51000"/>
                </a:schemeClr>
              </a:gs>
              <a:gs pos="100000">
                <a:schemeClr val="accent5">
                  <a:lumMod val="100000"/>
                  <a:alpha val="0"/>
                </a:schemeClr>
              </a:gs>
            </a:gsLst>
            <a:path path="circle">
              <a:fillToRect l="50000" t="-80000" r="50000" b="180000"/>
            </a:path>
            <a:tileRect/>
          </a:gradFill>
          <a:effectLst>
            <a:outerShdw blurRad="50800" dist="38100" dir="2700000" algn="tl" rotWithShape="0">
              <a:prstClr val="black">
                <a:alpha val="40000"/>
              </a:prstClr>
            </a:outerShdw>
          </a:effectLst>
        </p:spPr>
        <p:txBody>
          <a:bodyPr wrap="square" rtlCol="0">
            <a:spAutoFit/>
          </a:bodyPr>
          <a:lstStyle/>
          <a:p>
            <a:r>
              <a:rPr lang="bg-BG" sz="3200" b="1" i="1" dirty="0">
                <a:solidFill>
                  <a:schemeClr val="accent5">
                    <a:lumMod val="60000"/>
                    <a:lumOff val="40000"/>
                  </a:schemeClr>
                </a:solidFill>
              </a:rPr>
              <a:t>Тема:</a:t>
            </a:r>
            <a:r>
              <a:rPr lang="bg-BG" sz="3200" b="1" i="1" dirty="0">
                <a:solidFill>
                  <a:schemeClr val="accent1">
                    <a:lumMod val="60000"/>
                    <a:lumOff val="40000"/>
                  </a:schemeClr>
                </a:solidFill>
              </a:rPr>
              <a:t> </a:t>
            </a:r>
          </a:p>
          <a:p>
            <a:pPr lvl="2" algn="just"/>
            <a:r>
              <a:rPr lang="ru-RU" sz="2800" b="1" i="1" dirty="0" smtClean="0">
                <a:solidFill>
                  <a:schemeClr val="accent5">
                    <a:lumMod val="60000"/>
                    <a:lumOff val="40000"/>
                  </a:schemeClr>
                </a:solidFill>
              </a:rPr>
              <a:t>Приложение за </a:t>
            </a:r>
            <a:r>
              <a:rPr lang="ru-RU" sz="2800" b="1" i="1" dirty="0" err="1" smtClean="0">
                <a:solidFill>
                  <a:schemeClr val="accent5">
                    <a:lumMod val="60000"/>
                    <a:lumOff val="40000"/>
                  </a:schemeClr>
                </a:solidFill>
              </a:rPr>
              <a:t>събиране</a:t>
            </a:r>
            <a:r>
              <a:rPr lang="ru-RU" sz="2800" b="1" i="1" dirty="0" smtClean="0">
                <a:solidFill>
                  <a:schemeClr val="accent5">
                    <a:lumMod val="60000"/>
                    <a:lumOff val="40000"/>
                  </a:schemeClr>
                </a:solidFill>
              </a:rPr>
              <a:t> на информация от </a:t>
            </a:r>
            <a:r>
              <a:rPr lang="ru-RU" sz="2800" b="1" i="1" dirty="0" err="1" smtClean="0">
                <a:solidFill>
                  <a:schemeClr val="accent5">
                    <a:lumMod val="60000"/>
                    <a:lumOff val="40000"/>
                  </a:schemeClr>
                </a:solidFill>
              </a:rPr>
              <a:t>сайтове</a:t>
            </a:r>
            <a:r>
              <a:rPr lang="ru-RU" sz="2800" b="1" i="1" dirty="0" smtClean="0">
                <a:solidFill>
                  <a:schemeClr val="accent5">
                    <a:lumMod val="60000"/>
                    <a:lumOff val="40000"/>
                  </a:schemeClr>
                </a:solidFill>
              </a:rPr>
              <a:t> (парсинг)</a:t>
            </a:r>
            <a:endParaRPr lang="bg-BG" sz="2800" b="1" dirty="0">
              <a:solidFill>
                <a:schemeClr val="accent5">
                  <a:lumMod val="60000"/>
                  <a:lumOff val="40000"/>
                </a:schemeClr>
              </a:solidFill>
            </a:endParaRPr>
          </a:p>
        </p:txBody>
      </p:sp>
      <p:sp>
        <p:nvSpPr>
          <p:cNvPr id="7" name="Текстово поле 6"/>
          <p:cNvSpPr txBox="1"/>
          <p:nvPr/>
        </p:nvSpPr>
        <p:spPr>
          <a:xfrm>
            <a:off x="9146389" y="6093876"/>
            <a:ext cx="3045611" cy="584775"/>
          </a:xfrm>
          <a:prstGeom prst="rect">
            <a:avLst/>
          </a:prstGeom>
          <a:gradFill flip="none" rotWithShape="1">
            <a:gsLst>
              <a:gs pos="0">
                <a:schemeClr val="accent1">
                  <a:lumMod val="75000"/>
                  <a:alpha val="0"/>
                </a:schemeClr>
              </a:gs>
              <a:gs pos="48000">
                <a:schemeClr val="accent1">
                  <a:lumMod val="75000"/>
                  <a:alpha val="51000"/>
                </a:schemeClr>
              </a:gs>
              <a:gs pos="100000">
                <a:schemeClr val="accent5">
                  <a:lumMod val="100000"/>
                  <a:alpha val="0"/>
                </a:schemeClr>
              </a:gs>
            </a:gsLst>
            <a:path path="circle">
              <a:fillToRect l="50000" t="-80000" r="50000" b="180000"/>
            </a:path>
            <a:tileRect/>
          </a:gradFill>
          <a:effectLst>
            <a:outerShdw blurRad="50800" dist="38100" dir="2700000" algn="tl" rotWithShape="0">
              <a:prstClr val="black">
                <a:alpha val="40000"/>
              </a:prstClr>
            </a:outerShdw>
          </a:effectLst>
        </p:spPr>
        <p:txBody>
          <a:bodyPr wrap="square" rtlCol="0">
            <a:spAutoFit/>
          </a:bodyPr>
          <a:lstStyle/>
          <a:p>
            <a:r>
              <a:rPr lang="bg-BG" sz="3200" b="1" i="1" dirty="0" smtClean="0">
                <a:solidFill>
                  <a:schemeClr val="accent5">
                    <a:lumMod val="60000"/>
                    <a:lumOff val="40000"/>
                  </a:schemeClr>
                </a:solidFill>
              </a:rPr>
              <a:t>Идриз Ходжа</a:t>
            </a:r>
            <a:endParaRPr lang="bg-BG" sz="2800" b="1" dirty="0">
              <a:solidFill>
                <a:schemeClr val="accent5">
                  <a:lumMod val="60000"/>
                  <a:lumOff val="40000"/>
                </a:schemeClr>
              </a:solidFill>
            </a:endParaRPr>
          </a:p>
        </p:txBody>
      </p:sp>
    </p:spTree>
    <p:extLst>
      <p:ext uri="{BB962C8B-B14F-4D97-AF65-F5344CB8AC3E}">
        <p14:creationId xmlns:p14="http://schemas.microsoft.com/office/powerpoint/2010/main" val="1483312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0" y="0"/>
            <a:ext cx="12192000" cy="7315200"/>
          </a:xfrm>
          <a:prstGeom prst="rect">
            <a:avLst/>
          </a:prstGeom>
        </p:spPr>
      </p:pic>
    </p:spTree>
    <p:extLst>
      <p:ext uri="{BB962C8B-B14F-4D97-AF65-F5344CB8AC3E}">
        <p14:creationId xmlns:p14="http://schemas.microsoft.com/office/powerpoint/2010/main" val="76963706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0" y="0"/>
            <a:ext cx="12192000" cy="7120726"/>
          </a:xfrm>
          <a:prstGeom prst="rect">
            <a:avLst/>
          </a:prstGeom>
        </p:spPr>
      </p:pic>
    </p:spTree>
    <p:extLst>
      <p:ext uri="{BB962C8B-B14F-4D97-AF65-F5344CB8AC3E}">
        <p14:creationId xmlns:p14="http://schemas.microsoft.com/office/powerpoint/2010/main" val="18461692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артина 4"/>
          <p:cNvPicPr>
            <a:picLocks noChangeAspect="1"/>
          </p:cNvPicPr>
          <p:nvPr/>
        </p:nvPicPr>
        <p:blipFill>
          <a:blip r:embed="rId3"/>
          <a:stretch>
            <a:fillRect/>
          </a:stretch>
        </p:blipFill>
        <p:spPr>
          <a:xfrm>
            <a:off x="0" y="-982980"/>
            <a:ext cx="12191999" cy="7840980"/>
          </a:xfrm>
          <a:prstGeom prst="rect">
            <a:avLst/>
          </a:prstGeom>
        </p:spPr>
      </p:pic>
      <p:pic>
        <p:nvPicPr>
          <p:cNvPr id="6" name="Картина 5"/>
          <p:cNvPicPr>
            <a:picLocks noChangeAspect="1"/>
          </p:cNvPicPr>
          <p:nvPr/>
        </p:nvPicPr>
        <p:blipFill>
          <a:blip r:embed="rId4"/>
          <a:stretch>
            <a:fillRect/>
          </a:stretch>
        </p:blipFill>
        <p:spPr>
          <a:xfrm>
            <a:off x="2829765" y="4855822"/>
            <a:ext cx="6801915" cy="1887878"/>
          </a:xfrm>
          <a:prstGeom prst="rect">
            <a:avLst/>
          </a:prstGeom>
        </p:spPr>
      </p:pic>
    </p:spTree>
    <p:extLst>
      <p:ext uri="{BB962C8B-B14F-4D97-AF65-F5344CB8AC3E}">
        <p14:creationId xmlns:p14="http://schemas.microsoft.com/office/powerpoint/2010/main" val="26624497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好評にて期間延長】 HTML CSS millenniumkosovo.or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438" cy="7234813"/>
          </a:xfrm>
          <a:prstGeom prst="rect">
            <a:avLst/>
          </a:prstGeom>
          <a:noFill/>
          <a:extLst>
            <a:ext uri="{909E8E84-426E-40DD-AFC4-6F175D3DCCD1}">
              <a14:hiddenFill xmlns:a14="http://schemas.microsoft.com/office/drawing/2010/main">
                <a:solidFill>
                  <a:srgbClr val="FFFFFF"/>
                </a:solidFill>
              </a14:hiddenFill>
            </a:ext>
          </a:extLst>
        </p:spPr>
      </p:pic>
      <p:pic>
        <p:nvPicPr>
          <p:cNvPr id="4" name="Картина 3"/>
          <p:cNvPicPr>
            <a:picLocks noChangeAspect="1"/>
          </p:cNvPicPr>
          <p:nvPr/>
        </p:nvPicPr>
        <p:blipFill>
          <a:blip r:embed="rId4"/>
          <a:stretch>
            <a:fillRect/>
          </a:stretch>
        </p:blipFill>
        <p:spPr>
          <a:xfrm>
            <a:off x="10049312" y="0"/>
            <a:ext cx="2143125" cy="2143125"/>
          </a:xfrm>
          <a:prstGeom prst="rect">
            <a:avLst/>
          </a:prstGeom>
        </p:spPr>
      </p:pic>
    </p:spTree>
    <p:extLst>
      <p:ext uri="{BB962C8B-B14F-4D97-AF65-F5344CB8AC3E}">
        <p14:creationId xmlns:p14="http://schemas.microsoft.com/office/powerpoint/2010/main" val="178857512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Картина 3"/>
          <p:cNvPicPr>
            <a:picLocks noChangeAspect="1"/>
          </p:cNvPicPr>
          <p:nvPr/>
        </p:nvPicPr>
        <p:blipFill>
          <a:blip r:embed="rId3"/>
          <a:stretch>
            <a:fillRect/>
          </a:stretch>
        </p:blipFill>
        <p:spPr>
          <a:xfrm>
            <a:off x="0" y="0"/>
            <a:ext cx="12192000" cy="6858000"/>
          </a:xfrm>
          <a:prstGeom prst="rect">
            <a:avLst/>
          </a:prstGeom>
        </p:spPr>
      </p:pic>
      <p:pic>
        <p:nvPicPr>
          <p:cNvPr id="5" name="Картина 4"/>
          <p:cNvPicPr>
            <a:picLocks noChangeAspect="1"/>
          </p:cNvPicPr>
          <p:nvPr/>
        </p:nvPicPr>
        <p:blipFill>
          <a:blip r:embed="rId4"/>
          <a:stretch>
            <a:fillRect/>
          </a:stretch>
        </p:blipFill>
        <p:spPr>
          <a:xfrm>
            <a:off x="10048875" y="0"/>
            <a:ext cx="2143125" cy="2143125"/>
          </a:xfrm>
          <a:prstGeom prst="rect">
            <a:avLst/>
          </a:prstGeom>
        </p:spPr>
      </p:pic>
    </p:spTree>
    <p:extLst>
      <p:ext uri="{BB962C8B-B14F-4D97-AF65-F5344CB8AC3E}">
        <p14:creationId xmlns:p14="http://schemas.microsoft.com/office/powerpoint/2010/main" val="29532659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артина 4"/>
          <p:cNvPicPr>
            <a:picLocks noChangeAspect="1"/>
          </p:cNvPicPr>
          <p:nvPr/>
        </p:nvPicPr>
        <p:blipFill>
          <a:blip r:embed="rId3"/>
          <a:stretch>
            <a:fillRect/>
          </a:stretch>
        </p:blipFill>
        <p:spPr>
          <a:xfrm>
            <a:off x="0" y="0"/>
            <a:ext cx="12192000" cy="6858000"/>
          </a:xfrm>
          <a:prstGeom prst="rect">
            <a:avLst/>
          </a:prstGeom>
        </p:spPr>
      </p:pic>
      <p:pic>
        <p:nvPicPr>
          <p:cNvPr id="6" name="Картина 5"/>
          <p:cNvPicPr>
            <a:picLocks noChangeAspect="1"/>
          </p:cNvPicPr>
          <p:nvPr/>
        </p:nvPicPr>
        <p:blipFill>
          <a:blip r:embed="rId4"/>
          <a:stretch>
            <a:fillRect/>
          </a:stretch>
        </p:blipFill>
        <p:spPr>
          <a:xfrm>
            <a:off x="3676650" y="1351294"/>
            <a:ext cx="4838700" cy="4838700"/>
          </a:xfrm>
          <a:prstGeom prst="rect">
            <a:avLst/>
          </a:prstGeom>
        </p:spPr>
      </p:pic>
      <p:pic>
        <p:nvPicPr>
          <p:cNvPr id="7" name="Картина 6"/>
          <p:cNvPicPr>
            <a:picLocks noChangeAspect="1"/>
          </p:cNvPicPr>
          <p:nvPr/>
        </p:nvPicPr>
        <p:blipFill>
          <a:blip r:embed="rId5"/>
          <a:stretch>
            <a:fillRect/>
          </a:stretch>
        </p:blipFill>
        <p:spPr>
          <a:xfrm>
            <a:off x="5428411" y="1094171"/>
            <a:ext cx="3028950" cy="1514475"/>
          </a:xfrm>
          <a:prstGeom prst="rect">
            <a:avLst/>
          </a:prstGeom>
        </p:spPr>
      </p:pic>
    </p:spTree>
    <p:extLst>
      <p:ext uri="{BB962C8B-B14F-4D97-AF65-F5344CB8AC3E}">
        <p14:creationId xmlns:p14="http://schemas.microsoft.com/office/powerpoint/2010/main" val="16135473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Картина 4"/>
          <p:cNvPicPr>
            <a:picLocks noChangeAspect="1"/>
          </p:cNvPicPr>
          <p:nvPr/>
        </p:nvPicPr>
        <p:blipFill>
          <a:blip r:embed="rId3"/>
          <a:stretch>
            <a:fillRect/>
          </a:stretch>
        </p:blipFill>
        <p:spPr>
          <a:xfrm>
            <a:off x="0" y="-572439"/>
            <a:ext cx="12192000" cy="7852787"/>
          </a:xfrm>
          <a:prstGeom prst="rect">
            <a:avLst/>
          </a:prstGeom>
        </p:spPr>
      </p:pic>
    </p:spTree>
    <p:extLst>
      <p:ext uri="{BB962C8B-B14F-4D97-AF65-F5344CB8AC3E}">
        <p14:creationId xmlns:p14="http://schemas.microsoft.com/office/powerpoint/2010/main" val="18370102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Web Scraping Public Data - ITChronicl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07972"/>
            <a:ext cx="12192000" cy="8130540"/>
          </a:xfrm>
          <a:prstGeom prst="rect">
            <a:avLst/>
          </a:prstGeom>
          <a:noFill/>
          <a:extLst>
            <a:ext uri="{909E8E84-426E-40DD-AFC4-6F175D3DCCD1}">
              <a14:hiddenFill xmlns:a14="http://schemas.microsoft.com/office/drawing/2010/main">
                <a:solidFill>
                  <a:srgbClr val="FFFFFF"/>
                </a:solidFill>
              </a14:hiddenFill>
            </a:ext>
          </a:extLst>
        </p:spPr>
      </p:pic>
      <p:sp>
        <p:nvSpPr>
          <p:cNvPr id="7" name="Текстово поле 6"/>
          <p:cNvSpPr txBox="1"/>
          <p:nvPr/>
        </p:nvSpPr>
        <p:spPr>
          <a:xfrm>
            <a:off x="377952" y="2533812"/>
            <a:ext cx="11814048" cy="830997"/>
          </a:xfrm>
          <a:prstGeom prst="rect">
            <a:avLst/>
          </a:prstGeom>
          <a:gradFill flip="none" rotWithShape="1">
            <a:gsLst>
              <a:gs pos="0">
                <a:schemeClr val="accent1">
                  <a:lumMod val="75000"/>
                  <a:alpha val="0"/>
                </a:schemeClr>
              </a:gs>
              <a:gs pos="48000">
                <a:schemeClr val="accent1">
                  <a:lumMod val="75000"/>
                  <a:alpha val="51000"/>
                </a:schemeClr>
              </a:gs>
              <a:gs pos="100000">
                <a:schemeClr val="accent5">
                  <a:lumMod val="100000"/>
                  <a:alpha val="0"/>
                </a:schemeClr>
              </a:gs>
            </a:gsLst>
            <a:path path="circle">
              <a:fillToRect l="50000" t="-80000" r="50000" b="180000"/>
            </a:path>
            <a:tileRect/>
          </a:gradFill>
          <a:effectLst>
            <a:outerShdw blurRad="50800" dist="38100" dir="2700000" algn="tl" rotWithShape="0">
              <a:prstClr val="black">
                <a:alpha val="40000"/>
              </a:prstClr>
            </a:outerShdw>
          </a:effectLst>
        </p:spPr>
        <p:txBody>
          <a:bodyPr wrap="square" rtlCol="0">
            <a:spAutoFit/>
          </a:bodyPr>
          <a:lstStyle/>
          <a:p>
            <a:pPr algn="ctr"/>
            <a:r>
              <a:rPr lang="bg-BG" sz="4800" b="1" i="1" dirty="0" smtClean="0">
                <a:solidFill>
                  <a:schemeClr val="accent5">
                    <a:lumMod val="60000"/>
                    <a:lumOff val="40000"/>
                  </a:schemeClr>
                </a:solidFill>
              </a:rPr>
              <a:t>Благодаря за вниманието!</a:t>
            </a:r>
            <a:endParaRPr lang="bg-BG" sz="4400" b="1" dirty="0">
              <a:solidFill>
                <a:schemeClr val="accent5">
                  <a:lumMod val="60000"/>
                  <a:lumOff val="40000"/>
                </a:schemeClr>
              </a:solidFill>
            </a:endParaRPr>
          </a:p>
        </p:txBody>
      </p:sp>
    </p:spTree>
    <p:extLst>
      <p:ext uri="{BB962C8B-B14F-4D97-AF65-F5344CB8AC3E}">
        <p14:creationId xmlns:p14="http://schemas.microsoft.com/office/powerpoint/2010/main" val="4093291422"/>
      </p:ext>
    </p:extLst>
  </p:cSld>
  <p:clrMapOvr>
    <a:masterClrMapping/>
  </p:clrMapOvr>
  <p:timing>
    <p:tnLst>
      <p:par>
        <p:cTn id="1" dur="indefinite" restart="never" nodeType="tmRoot"/>
      </p:par>
    </p:tnLst>
  </p:timing>
</p:sld>
</file>

<file path=ppt/theme/theme1.xml><?xml version="1.0" encoding="utf-8"?>
<a:theme xmlns:a="http://schemas.openxmlformats.org/drawingml/2006/main" name="Сегмент">
  <a:themeElements>
    <a:clrScheme name="Сегмент">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Сегмент">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егмент">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тема">
  <a:themeElements>
    <a:clrScheme name="О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О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О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258</TotalTime>
  <Words>358</Words>
  <Application>Microsoft Office PowerPoint</Application>
  <PresentationFormat>Широк екран</PresentationFormat>
  <Paragraphs>26</Paragraphs>
  <Slides>9</Slides>
  <Notes>9</Notes>
  <HiddenSlides>0</HiddenSlides>
  <MMClips>0</MMClips>
  <ScaleCrop>false</ScaleCrop>
  <HeadingPairs>
    <vt:vector size="6" baseType="variant">
      <vt:variant>
        <vt:lpstr>Използвани шрифтове</vt:lpstr>
      </vt:variant>
      <vt:variant>
        <vt:i4>4</vt:i4>
      </vt:variant>
      <vt:variant>
        <vt:lpstr>Тема</vt:lpstr>
      </vt:variant>
      <vt:variant>
        <vt:i4>1</vt:i4>
      </vt:variant>
      <vt:variant>
        <vt:lpstr>Заглавия на слайдовете</vt:lpstr>
      </vt:variant>
      <vt:variant>
        <vt:i4>9</vt:i4>
      </vt:variant>
    </vt:vector>
  </HeadingPairs>
  <TitlesOfParts>
    <vt:vector size="14" baseType="lpstr">
      <vt:lpstr>Arial</vt:lpstr>
      <vt:lpstr>Calibri</vt:lpstr>
      <vt:lpstr>Century Gothic</vt:lpstr>
      <vt:lpstr>Wingdings 3</vt:lpstr>
      <vt:lpstr>Сегмент</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lpstr>Презентация на PowerPoint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на PowerPoint</dc:title>
  <dc:creator>Акаунт в Microsoft</dc:creator>
  <cp:lastModifiedBy>Акаунт в Microsoft</cp:lastModifiedBy>
  <cp:revision>10</cp:revision>
  <dcterms:created xsi:type="dcterms:W3CDTF">2023-05-21T16:40:10Z</dcterms:created>
  <dcterms:modified xsi:type="dcterms:W3CDTF">2023-05-21T21:13:58Z</dcterms:modified>
</cp:coreProperties>
</file>

<file path=docProps/thumbnail.jpeg>
</file>